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81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8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3199" y="0"/>
                </a:lnTo>
                <a:lnTo>
                  <a:pt x="12193199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8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" y="0"/>
            <a:ext cx="4710430" cy="6858000"/>
          </a:xfrm>
          <a:custGeom>
            <a:avLst/>
            <a:gdLst/>
            <a:ahLst/>
            <a:cxnLst/>
            <a:rect l="l" t="t" r="r" b="b"/>
            <a:pathLst>
              <a:path w="4710430" h="6858000">
                <a:moveTo>
                  <a:pt x="4710000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710000" y="0"/>
                </a:lnTo>
                <a:lnTo>
                  <a:pt x="4710000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8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3199" y="0"/>
                </a:lnTo>
                <a:lnTo>
                  <a:pt x="12193199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9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" y="0"/>
            <a:ext cx="4710430" cy="6858000"/>
          </a:xfrm>
          <a:custGeom>
            <a:avLst/>
            <a:gdLst/>
            <a:ahLst/>
            <a:cxnLst/>
            <a:rect l="l" t="t" r="r" b="b"/>
            <a:pathLst>
              <a:path w="4710430" h="6858000">
                <a:moveTo>
                  <a:pt x="4710000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710000" y="0"/>
                </a:lnTo>
                <a:lnTo>
                  <a:pt x="4710000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098" y="272519"/>
            <a:ext cx="245452" cy="2421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324" y="592622"/>
            <a:ext cx="71551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442742" y="6417355"/>
            <a:ext cx="3458970" cy="133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1548" y="6442016"/>
            <a:ext cx="193675" cy="148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A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3199" y="0"/>
                </a:lnTo>
                <a:lnTo>
                  <a:pt x="12193199" y="6857999"/>
                </a:lnTo>
                <a:close/>
              </a:path>
            </a:pathLst>
          </a:custGeom>
          <a:solidFill>
            <a:srgbClr val="FAF3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57" y="303639"/>
            <a:ext cx="1287268" cy="2855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178867" y="306099"/>
            <a:ext cx="1714500" cy="320675"/>
          </a:xfrm>
          <a:custGeom>
            <a:avLst/>
            <a:gdLst/>
            <a:ahLst/>
            <a:cxnLst/>
            <a:rect l="l" t="t" r="r" b="b"/>
            <a:pathLst>
              <a:path w="1714500" h="320675">
                <a:moveTo>
                  <a:pt x="0" y="160049"/>
                </a:moveTo>
                <a:lnTo>
                  <a:pt x="8159" y="109461"/>
                </a:lnTo>
                <a:lnTo>
                  <a:pt x="30880" y="65526"/>
                </a:lnTo>
                <a:lnTo>
                  <a:pt x="65526" y="30880"/>
                </a:lnTo>
                <a:lnTo>
                  <a:pt x="109461" y="8159"/>
                </a:lnTo>
                <a:lnTo>
                  <a:pt x="160049" y="0"/>
                </a:lnTo>
                <a:lnTo>
                  <a:pt x="1554449" y="0"/>
                </a:lnTo>
                <a:lnTo>
                  <a:pt x="1615698" y="12183"/>
                </a:lnTo>
                <a:lnTo>
                  <a:pt x="1667621" y="46877"/>
                </a:lnTo>
                <a:lnTo>
                  <a:pt x="1702316" y="98801"/>
                </a:lnTo>
                <a:lnTo>
                  <a:pt x="1714499" y="160049"/>
                </a:lnTo>
                <a:lnTo>
                  <a:pt x="1706340" y="210638"/>
                </a:lnTo>
                <a:lnTo>
                  <a:pt x="1683619" y="254573"/>
                </a:lnTo>
                <a:lnTo>
                  <a:pt x="1648973" y="289219"/>
                </a:lnTo>
                <a:lnTo>
                  <a:pt x="1605038" y="311940"/>
                </a:lnTo>
                <a:lnTo>
                  <a:pt x="1554449" y="320099"/>
                </a:lnTo>
                <a:lnTo>
                  <a:pt x="160049" y="320099"/>
                </a:lnTo>
                <a:lnTo>
                  <a:pt x="109461" y="311940"/>
                </a:lnTo>
                <a:lnTo>
                  <a:pt x="65526" y="289219"/>
                </a:lnTo>
                <a:lnTo>
                  <a:pt x="30880" y="254573"/>
                </a:lnTo>
                <a:lnTo>
                  <a:pt x="8159" y="210638"/>
                </a:lnTo>
                <a:lnTo>
                  <a:pt x="0" y="1600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13173" y="364042"/>
            <a:ext cx="104584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dirty="0">
                <a:latin typeface="Tahoma"/>
                <a:cs typeface="Tahoma"/>
              </a:rPr>
              <a:t>Lazar Milicevic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801" y="2370841"/>
            <a:ext cx="49980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err="1"/>
              <a:t>SurveySparrow</a:t>
            </a:r>
            <a:r>
              <a:rPr lang="en-US" sz="4400" dirty="0"/>
              <a:t> </a:t>
            </a:r>
            <a:endParaRPr sz="5100" dirty="0"/>
          </a:p>
        </p:txBody>
      </p:sp>
      <p:sp>
        <p:nvSpPr>
          <p:cNvPr id="7" name="object 7"/>
          <p:cNvSpPr txBox="1"/>
          <p:nvPr/>
        </p:nvSpPr>
        <p:spPr>
          <a:xfrm>
            <a:off x="834801" y="2995580"/>
            <a:ext cx="61391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105" dirty="0">
                <a:latin typeface="Tahoma"/>
                <a:cs typeface="Tahoma"/>
              </a:rPr>
              <a:t>Introduction</a:t>
            </a:r>
            <a:endParaRPr lang="en-US" sz="50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1469" y="1848768"/>
            <a:ext cx="4318648" cy="43186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47493" y="3879412"/>
            <a:ext cx="424180" cy="578485"/>
          </a:xfrm>
          <a:custGeom>
            <a:avLst/>
            <a:gdLst/>
            <a:ahLst/>
            <a:cxnLst/>
            <a:rect l="l" t="t" r="r" b="b"/>
            <a:pathLst>
              <a:path w="424180" h="578485">
                <a:moveTo>
                  <a:pt x="0" y="0"/>
                </a:moveTo>
                <a:lnTo>
                  <a:pt x="0" y="469645"/>
                </a:lnTo>
                <a:lnTo>
                  <a:pt x="420094" y="469645"/>
                </a:lnTo>
              </a:path>
              <a:path w="424180" h="578485">
                <a:moveTo>
                  <a:pt x="318572" y="359947"/>
                </a:moveTo>
                <a:lnTo>
                  <a:pt x="424068" y="469133"/>
                </a:lnTo>
                <a:lnTo>
                  <a:pt x="318572" y="57831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1424" y="4194185"/>
            <a:ext cx="4806315" cy="53732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US" sz="1600" dirty="0"/>
              <a:t>Leveraging </a:t>
            </a:r>
            <a:r>
              <a:rPr lang="en-US" sz="1600" dirty="0" err="1"/>
              <a:t>SurveySparrow</a:t>
            </a:r>
            <a:r>
              <a:rPr lang="en-US" sz="1600" dirty="0"/>
              <a:t> to Enhance Productivity and Customer Experience at Owkin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Implementation Steps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for Success at Owkin</a:t>
            </a:r>
            <a:endParaRPr lang="en-US"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2889" y="1578006"/>
            <a:ext cx="3922676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Identify Key Use Cases</a:t>
            </a:r>
            <a:r>
              <a:rPr lang="en-US" sz="1400" dirty="0"/>
              <a:t>: Determine critical areas where </a:t>
            </a:r>
            <a:r>
              <a:rPr lang="en-US" sz="1400" dirty="0" err="1"/>
              <a:t>SurveySparrow</a:t>
            </a:r>
            <a:r>
              <a:rPr lang="en-US" sz="1400" dirty="0"/>
              <a:t> adds value.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Develop Pilot Surveys</a:t>
            </a:r>
            <a:r>
              <a:rPr lang="en-US" sz="1400" dirty="0"/>
              <a:t>: Design initial surveys for support and product teams.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Integrate with Existing Tools:</a:t>
            </a:r>
            <a:r>
              <a:rPr lang="en-US" sz="1400" dirty="0"/>
              <a:t> We can connect </a:t>
            </a:r>
            <a:r>
              <a:rPr lang="en-US" sz="1400" dirty="0" err="1"/>
              <a:t>SurveySparrow</a:t>
            </a:r>
            <a:r>
              <a:rPr lang="en-US" sz="1400" dirty="0"/>
              <a:t> with Zendesk and other Slack.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Automate Feedback Processes</a:t>
            </a:r>
            <a:r>
              <a:rPr lang="en-US" sz="1400" dirty="0"/>
              <a:t>: Set up workflows for continuous data collection and analysis. ( For example emended survey to the </a:t>
            </a:r>
            <a:r>
              <a:rPr lang="en-US" sz="1400" dirty="0" err="1"/>
              <a:t>abstra</a:t>
            </a:r>
            <a:r>
              <a:rPr lang="en-US" sz="1400" dirty="0"/>
              <a:t> website)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Continuous Improvement: </a:t>
            </a:r>
            <a:r>
              <a:rPr lang="en-US" sz="1400" dirty="0"/>
              <a:t>Use insights to refine processes and make user satisfaction better.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B5858-606A-4D96-8297-318D0098A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10" y="1020108"/>
            <a:ext cx="7245748" cy="49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Q&amp;A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ahoma"/>
                <a:cs typeface="Tahoma"/>
              </a:rPr>
              <a:t>Customer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success: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Weekly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Support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Report</a:t>
            </a:r>
            <a:r>
              <a:rPr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30.01.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Any questions ?</a:t>
            </a:r>
            <a:endParaRPr lang="en-US"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E0EFE-28B9-49BB-91B2-A369E8A0E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52" y="991596"/>
            <a:ext cx="4885367" cy="48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4888" y="2259134"/>
            <a:ext cx="351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70" dirty="0"/>
              <a:t>Thank</a:t>
            </a:r>
            <a:r>
              <a:rPr sz="6000" spc="-509" dirty="0"/>
              <a:t> </a:t>
            </a:r>
            <a:r>
              <a:rPr sz="6000" spc="-310" dirty="0"/>
              <a:t>you!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914" y="1692574"/>
            <a:ext cx="3844118" cy="38441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A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515" y="408633"/>
            <a:ext cx="4888865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-10" dirty="0">
                <a:solidFill>
                  <a:srgbClr val="002060"/>
                </a:solidFill>
              </a:rPr>
              <a:t>Agenda</a:t>
            </a:r>
            <a:endParaRPr sz="11500" dirty="0">
              <a:solidFill>
                <a:srgbClr val="00206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9381" y="1492902"/>
            <a:ext cx="2651999" cy="2651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600" y="4419600"/>
            <a:ext cx="23120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1. How Can Owkin Benefit from </a:t>
            </a:r>
            <a:r>
              <a:rPr lang="en-US" sz="1600" dirty="0" err="1"/>
              <a:t>SurveySparrow</a:t>
            </a:r>
            <a:r>
              <a:rPr lang="en-US" sz="1600" dirty="0"/>
              <a:t>?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18413" y="4442210"/>
            <a:ext cx="2103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3. Empowering the Product Team with </a:t>
            </a:r>
            <a:r>
              <a:rPr lang="en-US" sz="1600" dirty="0" err="1"/>
              <a:t>SurveySparrow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138" y="5505580"/>
            <a:ext cx="26269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lang="en-US" sz="1600" dirty="0"/>
              <a:t>2. Overview of </a:t>
            </a:r>
            <a:r>
              <a:rPr lang="en-US" sz="1600" dirty="0" err="1"/>
              <a:t>SurveySparrow's</a:t>
            </a:r>
            <a:r>
              <a:rPr lang="en-US" sz="1600" dirty="0"/>
              <a:t> Capabilities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8413" y="5528190"/>
            <a:ext cx="20745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</a:tabLst>
            </a:pPr>
            <a:r>
              <a:rPr lang="en-US" sz="1600" dirty="0"/>
              <a:t>4. Enhancing the Support Team's Efficiency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0294" y="4442210"/>
            <a:ext cx="228600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</a:tabLst>
            </a:pPr>
            <a:r>
              <a:rPr lang="en-US" sz="1600" dirty="0"/>
              <a:t>5. Integration with Zendesk and Other Tools</a:t>
            </a:r>
            <a:endParaRPr lang="en-US" sz="1500" dirty="0">
              <a:latin typeface="Tahoma"/>
              <a:cs typeface="Tahoma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D7D0A32C-7644-45CA-98CA-35D025CA7A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1744" y="265876"/>
            <a:ext cx="1287268" cy="285514"/>
          </a:xfrm>
          <a:prstGeom prst="rect">
            <a:avLst/>
          </a:prstGeom>
        </p:spPr>
      </p:pic>
      <p:sp>
        <p:nvSpPr>
          <p:cNvPr id="16" name="object 13">
            <a:extLst>
              <a:ext uri="{FF2B5EF4-FFF2-40B4-BE49-F238E27FC236}">
                <a16:creationId xmlns:a16="http://schemas.microsoft.com/office/drawing/2014/main" id="{3FB2B539-0CFA-4B3B-A592-94C9E758A251}"/>
              </a:ext>
            </a:extLst>
          </p:cNvPr>
          <p:cNvSpPr txBox="1"/>
          <p:nvPr/>
        </p:nvSpPr>
        <p:spPr>
          <a:xfrm>
            <a:off x="4420294" y="5539645"/>
            <a:ext cx="190500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</a:tabLst>
            </a:pPr>
            <a:r>
              <a:rPr lang="en-US" sz="1600" dirty="0"/>
              <a:t>6. Advanced Customer Satisfaction Analysis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50B5E-36BA-4B3D-BBBB-2CD21E2CC350}"/>
              </a:ext>
            </a:extLst>
          </p:cNvPr>
          <p:cNvSpPr txBox="1"/>
          <p:nvPr/>
        </p:nvSpPr>
        <p:spPr>
          <a:xfrm>
            <a:off x="6553895" y="4442210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Diverse Survey Distribution Channels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F0D8C-956E-4EBE-B841-A8564FE1F70F}"/>
              </a:ext>
            </a:extLst>
          </p:cNvPr>
          <p:cNvSpPr txBox="1"/>
          <p:nvPr/>
        </p:nvSpPr>
        <p:spPr>
          <a:xfrm>
            <a:off x="6553895" y="5453724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 Survey Types for Comprehensive Insights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AB4A73-6B51-48F7-87C5-FB3A744AA680}"/>
              </a:ext>
            </a:extLst>
          </p:cNvPr>
          <p:cNvSpPr txBox="1"/>
          <p:nvPr/>
        </p:nvSpPr>
        <p:spPr>
          <a:xfrm>
            <a:off x="9068495" y="4442210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9. Implementation 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5BFEF-0835-4E91-90BD-5D33FBB31253}"/>
              </a:ext>
            </a:extLst>
          </p:cNvPr>
          <p:cNvSpPr txBox="1"/>
          <p:nvPr/>
        </p:nvSpPr>
        <p:spPr>
          <a:xfrm>
            <a:off x="9068495" y="5427708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Introduction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ahoma"/>
                <a:cs typeface="Tahoma"/>
              </a:rPr>
              <a:t>Customer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success: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How Can Owkin Benefit from </a:t>
            </a:r>
            <a:r>
              <a:rPr lang="en-US" sz="1200" spc="-30" dirty="0" err="1">
                <a:latin typeface="Tahoma"/>
                <a:cs typeface="Tahoma"/>
              </a:rPr>
              <a:t>SurveySparrow</a:t>
            </a:r>
            <a:r>
              <a:rPr lang="en-US" sz="1200" spc="-30" dirty="0">
                <a:latin typeface="Tahoma"/>
                <a:cs typeface="Tahoma"/>
              </a:rPr>
              <a:t>?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700" y="1719899"/>
            <a:ext cx="35281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We will explore how </a:t>
            </a:r>
            <a:r>
              <a:rPr lang="en-US" sz="1600" b="1" dirty="0" err="1"/>
              <a:t>SurveySparrow</a:t>
            </a:r>
            <a:r>
              <a:rPr lang="en-US" sz="1600" dirty="0"/>
              <a:t> can revolutionize the way our team at Owkin </a:t>
            </a:r>
            <a:r>
              <a:rPr lang="en-US" sz="1600" b="1" dirty="0"/>
              <a:t>gathers feedback, analyzes data, and enhances support processes</a:t>
            </a:r>
            <a:r>
              <a:rPr lang="en-US" sz="1600" dirty="0"/>
              <a:t>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324" y="3336327"/>
            <a:ext cx="3412490" cy="11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ahoma"/>
                <a:cs typeface="Tahoma"/>
              </a:rPr>
              <a:t>Streamline support and ticket management</a:t>
            </a: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ahoma"/>
                <a:cs typeface="Tahoma"/>
              </a:rPr>
              <a:t>Gain deeper insights into customer satisfaction</a:t>
            </a: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ahoma"/>
                <a:cs typeface="Tahoma"/>
              </a:rPr>
              <a:t>Optimize data-driven decision-making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9877D-5B39-4F50-94E8-681092F09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79" y="772570"/>
            <a:ext cx="7415544" cy="4713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24" y="592622"/>
            <a:ext cx="6589676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Overview of </a:t>
            </a:r>
            <a:r>
              <a:rPr lang="en-US" b="1" dirty="0" err="1"/>
              <a:t>SurveySparrow's</a:t>
            </a:r>
            <a:r>
              <a:rPr lang="en-US" b="1" dirty="0"/>
              <a:t> Capabilities</a:t>
            </a:r>
            <a:endParaRPr b="1"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6277" y="1148884"/>
            <a:ext cx="33934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400" dirty="0"/>
              <a:t>✅ </a:t>
            </a:r>
            <a:r>
              <a:rPr lang="en-US" sz="1400" dirty="0" err="1"/>
              <a:t>SurveySparrow</a:t>
            </a:r>
            <a:r>
              <a:rPr lang="en-US" sz="1400" dirty="0"/>
              <a:t> offers a robust suite of features:</a:t>
            </a:r>
            <a:endParaRPr lang="en-US" sz="14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324" y="1907324"/>
            <a:ext cx="3824596" cy="3777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/>
                <a:cs typeface="Tahoma"/>
              </a:rPr>
              <a:t>Conversational Surveys: </a:t>
            </a:r>
            <a:r>
              <a:rPr lang="en-US" sz="1400" dirty="0">
                <a:latin typeface="Tahoma"/>
                <a:cs typeface="Tahoma"/>
              </a:rPr>
              <a:t>Engage respondents with chat-like surveys, leading to higher completion rates.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/>
                <a:cs typeface="Tahoma"/>
              </a:rPr>
              <a:t>Omnichannel Distribution: </a:t>
            </a:r>
            <a:r>
              <a:rPr lang="en-US" sz="1400" dirty="0">
                <a:latin typeface="Tahoma"/>
                <a:cs typeface="Tahoma"/>
              </a:rPr>
              <a:t>Share surveys via email, web links, SMS, Slack, and more.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/>
                <a:cs typeface="Tahoma"/>
              </a:rPr>
              <a:t>Advanced Analytics: </a:t>
            </a:r>
            <a:r>
              <a:rPr lang="en-US" sz="1400" dirty="0">
                <a:latin typeface="Tahoma"/>
                <a:cs typeface="Tahoma"/>
              </a:rPr>
              <a:t>Utilize real-time reports and AI-powered tools like </a:t>
            </a:r>
            <a:r>
              <a:rPr lang="en-US" sz="1400" dirty="0" err="1">
                <a:latin typeface="Tahoma"/>
                <a:cs typeface="Tahoma"/>
              </a:rPr>
              <a:t>CogniVue</a:t>
            </a:r>
            <a:r>
              <a:rPr lang="en-US" sz="1400" dirty="0">
                <a:latin typeface="Tahoma"/>
                <a:cs typeface="Tahoma"/>
              </a:rPr>
              <a:t> for in-depth analysis.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/>
                <a:cs typeface="Tahoma"/>
              </a:rPr>
              <a:t>Seamless Integrations: </a:t>
            </a:r>
            <a:r>
              <a:rPr lang="en-US" sz="1400" dirty="0">
                <a:latin typeface="Tahoma"/>
                <a:cs typeface="Tahoma"/>
              </a:rPr>
              <a:t>Connect effortlessly with platforms such as Zendesk, Slack, Google Sheets, and Excel Online.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/>
                <a:cs typeface="Tahoma"/>
              </a:rPr>
              <a:t>API and Webhooks: </a:t>
            </a:r>
            <a:r>
              <a:rPr lang="en-US" sz="1400" dirty="0">
                <a:latin typeface="Tahoma"/>
                <a:cs typeface="Tahoma"/>
              </a:rPr>
              <a:t>Facilitate advanced automation and data workflows.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D1910-50DB-4B53-97B6-C13954C8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578006"/>
            <a:ext cx="7524750" cy="45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Product Team with </a:t>
            </a:r>
            <a:r>
              <a:rPr lang="en-US" b="1" dirty="0" err="1"/>
              <a:t>SurveySparrow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How we can use it ?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✅ 1. Analyzing Customer Satisfaction (Net Promoter Score - NPS)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900" y="2643842"/>
            <a:ext cx="4213900" cy="2995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Automated Feedback Collection:</a:t>
            </a:r>
            <a:r>
              <a:rPr lang="en-US" sz="1400" dirty="0"/>
              <a:t> Gather insights from both internal and external users seamlessly.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Identifying Key Satisfaction Drivers:</a:t>
            </a:r>
            <a:r>
              <a:rPr lang="en-US" sz="1400" dirty="0"/>
              <a:t> Pinpoint factors influencing user contentment.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Data-Driven Decision Making:</a:t>
            </a:r>
            <a:r>
              <a:rPr lang="en-US" sz="1400" dirty="0"/>
              <a:t> Leverage trends to inform strategic choices.</a:t>
            </a:r>
          </a:p>
          <a:p>
            <a:endParaRPr lang="en-US" sz="1400" dirty="0"/>
          </a:p>
          <a:p>
            <a:r>
              <a:rPr lang="en-US" sz="1400" b="1" i="1" dirty="0"/>
              <a:t>Example:</a:t>
            </a:r>
            <a:r>
              <a:rPr lang="en-US" sz="1400" b="1" dirty="0"/>
              <a:t> </a:t>
            </a:r>
            <a:r>
              <a:rPr lang="en-US" sz="1400" dirty="0"/>
              <a:t>By integrating </a:t>
            </a:r>
            <a:r>
              <a:rPr lang="en-US" sz="1400" dirty="0" err="1"/>
              <a:t>SurveySparrow</a:t>
            </a:r>
            <a:r>
              <a:rPr lang="en-US" sz="1400" dirty="0"/>
              <a:t>, we can dispatch surveys to users post-ticket resolution in Zendesk, monitoring NPS to uncover critical issues and improvement opportunities.</a:t>
            </a: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1100"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79456-7FDF-4F83-B303-9286E5F148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92622"/>
            <a:ext cx="47244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24" y="592622"/>
            <a:ext cx="6284876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Enhancing the Support Team's Efficiency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can be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9392" y="2057400"/>
            <a:ext cx="4537750" cy="3993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Post-Ticket Feedback Automation: Solicit user evaluations immediately after ticket closure.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Analyzing Common Issues: Detect recurring problems and assess solution effectiveness.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1: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Upon ticket closure in Zendesk, users receive an automated survey to rate their support experience. Responses are analyzed to identify prevalent issues causing dissatisfaction, enabling proactive solutions.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Example 2: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 surveys within our internal documentation allows users to provide immediate feedback on content utility.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Example 3: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embed survey directly to the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website, to be always available.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245AF-D06D-4C4A-A9FB-B96DD91E9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24155"/>
            <a:ext cx="6386559" cy="37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2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Integration with Zendesk and Other Tools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can be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370" y="1858172"/>
            <a:ext cx="4663830" cy="367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400" dirty="0" err="1"/>
              <a:t>SurveySparrow</a:t>
            </a:r>
            <a:r>
              <a:rPr lang="en-US" sz="1400" dirty="0"/>
              <a:t> can be integrated with various platforms to improve workflow: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Zendesk:</a:t>
            </a:r>
            <a:r>
              <a:rPr lang="en-US" sz="1400" dirty="0"/>
              <a:t> Automate survey for post-ticket closure.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Slack:</a:t>
            </a:r>
            <a:r>
              <a:rPr lang="en-US" sz="1400" dirty="0"/>
              <a:t> We can receive instant notifications for negative feedback.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Google Sheets / Excel Online:</a:t>
            </a:r>
            <a:r>
              <a:rPr lang="en-US" sz="1400" dirty="0"/>
              <a:t> Centralize data storage for deeper analysis.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/>
              <a:t>ActiveCampaign</a:t>
            </a:r>
            <a:r>
              <a:rPr lang="en-US" sz="1400" b="1" dirty="0"/>
              <a:t> / </a:t>
            </a:r>
            <a:r>
              <a:rPr lang="en-US" sz="1400" b="1" dirty="0" err="1"/>
              <a:t>AWeber</a:t>
            </a:r>
            <a:r>
              <a:rPr lang="en-US" sz="1400" b="1" dirty="0"/>
              <a:t>:</a:t>
            </a:r>
            <a:r>
              <a:rPr lang="en-US" sz="1400" dirty="0"/>
              <a:t> Automate user communications based on feedback.</a:t>
            </a:r>
          </a:p>
          <a:p>
            <a:endParaRPr lang="en-US" sz="1400" dirty="0"/>
          </a:p>
          <a:p>
            <a:r>
              <a:rPr lang="en-US" sz="1400" b="1" i="1" dirty="0"/>
              <a:t>Advantage:</a:t>
            </a:r>
            <a:r>
              <a:rPr lang="en-US" sz="1400" b="1" dirty="0"/>
              <a:t> </a:t>
            </a:r>
            <a:r>
              <a:rPr lang="en-US" sz="1400" dirty="0"/>
              <a:t>Integrating </a:t>
            </a:r>
            <a:r>
              <a:rPr lang="en-US" sz="1400" dirty="0" err="1"/>
              <a:t>SurveySparrow</a:t>
            </a:r>
            <a:r>
              <a:rPr lang="en-US" sz="1400" dirty="0"/>
              <a:t> ensures feedback data becomes </a:t>
            </a:r>
            <a:r>
              <a:rPr lang="en-US" sz="1400" b="1" dirty="0"/>
              <a:t>an integral part of </a:t>
            </a:r>
            <a:r>
              <a:rPr lang="en-US" sz="1400" b="1" dirty="0" err="1"/>
              <a:t>Owkin's</a:t>
            </a:r>
            <a:r>
              <a:rPr lang="en-US" sz="1400" b="1" dirty="0"/>
              <a:t> ecosystem</a:t>
            </a:r>
            <a:r>
              <a:rPr lang="en-US" sz="1400" dirty="0"/>
              <a:t>, supporting strategic decision-making.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3E781-5194-4AF7-9C6B-CD8D967AF5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1722917"/>
            <a:ext cx="6416430" cy="42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Advanced Customer Satisfaction Analysis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can be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324" y="1467211"/>
            <a:ext cx="4837076" cy="4968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400" dirty="0" err="1"/>
              <a:t>SurveySparrow's</a:t>
            </a:r>
            <a:r>
              <a:rPr lang="en-US" sz="1400" dirty="0"/>
              <a:t> </a:t>
            </a:r>
            <a:r>
              <a:rPr lang="en-US" sz="1400" b="1" dirty="0" err="1"/>
              <a:t>CogniVue</a:t>
            </a:r>
            <a:r>
              <a:rPr lang="en-US" sz="1400" b="1" dirty="0"/>
              <a:t> AI</a:t>
            </a:r>
            <a:r>
              <a:rPr lang="en-US" sz="1400" dirty="0"/>
              <a:t> offers cutting-edge text analytics:</a:t>
            </a:r>
          </a:p>
          <a:p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Root Cause Analysis:</a:t>
            </a:r>
            <a:r>
              <a:rPr lang="en-US" sz="1400" dirty="0"/>
              <a:t> We can see underlying issues affecting user satisfaction.</a:t>
            </a:r>
          </a:p>
          <a:p>
            <a:pPr lvl="2"/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Sentiment and Keyword Analysis:</a:t>
            </a:r>
            <a:r>
              <a:rPr lang="en-US" sz="1400" dirty="0"/>
              <a:t> We can se deep sentiment Analysis, user emotions and highlight critical topics.</a:t>
            </a:r>
          </a:p>
          <a:p>
            <a:pPr lvl="2"/>
            <a:endParaRPr lang="en-US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b="1" dirty="0"/>
              <a:t>Identifying Hidden Patterns:</a:t>
            </a:r>
            <a:r>
              <a:rPr lang="en-US" sz="1400" dirty="0"/>
              <a:t> Reveal trends within feedback to inform proactive measures.</a:t>
            </a:r>
          </a:p>
          <a:p>
            <a:endParaRPr lang="en-US" sz="1400" dirty="0"/>
          </a:p>
          <a:p>
            <a:r>
              <a:rPr lang="en-US" sz="1400" i="1" dirty="0"/>
              <a:t>Benefits for Owkin: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Automated Feedback Analysis:</a:t>
            </a:r>
            <a:r>
              <a:rPr lang="en-US" sz="1400" dirty="0"/>
              <a:t> Efficiently process extensive user input.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Predictive Issue Identification:</a:t>
            </a:r>
            <a:r>
              <a:rPr lang="en-US" sz="1400" dirty="0"/>
              <a:t> Anticipate and address potential problems before escalation.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Branded Surveys, all results and feedbacks in one place</a:t>
            </a:r>
            <a:r>
              <a:rPr lang="en-US" sz="1400" dirty="0"/>
              <a:t>, in dedicated </a:t>
            </a:r>
            <a:r>
              <a:rPr lang="en-US" sz="1400" dirty="0" err="1"/>
              <a:t>SurveySparrow</a:t>
            </a:r>
            <a:r>
              <a:rPr lang="en-US" sz="1400" dirty="0"/>
              <a:t> dashboard, and more.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75B2E-138F-4654-83BE-985E980C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684" y="1469017"/>
            <a:ext cx="6796607" cy="38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1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Survey Distribution Channels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286950" y="202765"/>
            <a:ext cx="30054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spc="10" dirty="0">
                <a:latin typeface="Tahoma"/>
                <a:cs typeface="Tahoma"/>
              </a:rPr>
              <a:t>Customer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success: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dirty="0" err="1"/>
              <a:t>SurveySparrow</a:t>
            </a:r>
            <a:r>
              <a:rPr lang="en-US" sz="800" dirty="0"/>
              <a:t> </a:t>
            </a:r>
            <a:r>
              <a:rPr lang="en-US" sz="800" spc="10" dirty="0">
                <a:latin typeface="Tahoma"/>
                <a:cs typeface="Tahoma"/>
              </a:rPr>
              <a:t>- Introduction</a:t>
            </a:r>
            <a:r>
              <a:rPr lang="en-US" sz="800" spc="110" dirty="0">
                <a:latin typeface="Tahoma"/>
                <a:cs typeface="Tahoma"/>
              </a:rPr>
              <a:t> </a:t>
            </a:r>
            <a:r>
              <a:rPr lang="en-US" sz="800" spc="75" dirty="0">
                <a:latin typeface="Tahoma"/>
                <a:cs typeface="Tahoma"/>
              </a:rPr>
              <a:t>–</a:t>
            </a:r>
            <a:r>
              <a:rPr lang="en-US" sz="800" spc="105" dirty="0">
                <a:latin typeface="Tahoma"/>
                <a:cs typeface="Tahoma"/>
              </a:rPr>
              <a:t> </a:t>
            </a:r>
            <a:r>
              <a:rPr lang="en-US" sz="800" spc="10" dirty="0">
                <a:latin typeface="Tahoma"/>
                <a:cs typeface="Tahoma"/>
              </a:rPr>
              <a:t>18.02.</a:t>
            </a:r>
            <a:r>
              <a:rPr lang="en-US" sz="800" spc="30" dirty="0">
                <a:latin typeface="Tahoma"/>
                <a:cs typeface="Tahoma"/>
              </a:rPr>
              <a:t>2025</a:t>
            </a:r>
            <a:endParaRPr lang="en-US" sz="8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370" y="1020108"/>
            <a:ext cx="330835" cy="274955"/>
          </a:xfrm>
          <a:custGeom>
            <a:avLst/>
            <a:gdLst/>
            <a:ahLst/>
            <a:cxnLst/>
            <a:rect l="l" t="t" r="r" b="b"/>
            <a:pathLst>
              <a:path w="330834" h="274955">
                <a:moveTo>
                  <a:pt x="0" y="0"/>
                </a:moveTo>
                <a:lnTo>
                  <a:pt x="0" y="213037"/>
                </a:lnTo>
                <a:lnTo>
                  <a:pt x="329085" y="213037"/>
                </a:lnTo>
              </a:path>
              <a:path w="330834" h="274955">
                <a:moveTo>
                  <a:pt x="270153" y="150573"/>
                </a:moveTo>
                <a:lnTo>
                  <a:pt x="330227" y="212754"/>
                </a:lnTo>
                <a:lnTo>
                  <a:pt x="270153" y="27493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7174" y="1126751"/>
            <a:ext cx="1823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30" dirty="0">
                <a:latin typeface="Tahoma"/>
                <a:cs typeface="Tahoma"/>
              </a:rPr>
              <a:t>What can be done: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00" y="1578006"/>
            <a:ext cx="3393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324" y="1467211"/>
            <a:ext cx="4989476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400" dirty="0" err="1"/>
              <a:t>SurveySparrow</a:t>
            </a:r>
            <a:r>
              <a:rPr lang="en-US" sz="1400" dirty="0"/>
              <a:t> supports multiple channels: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Email Surveys:</a:t>
            </a:r>
            <a:r>
              <a:rPr lang="en-US" sz="1400" dirty="0"/>
              <a:t> Direct engagement with users post-interaction.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Web Surveys:</a:t>
            </a:r>
            <a:r>
              <a:rPr lang="en-US" sz="1400" dirty="0"/>
              <a:t> Embedded forms on </a:t>
            </a:r>
            <a:r>
              <a:rPr lang="en-US" sz="1400" dirty="0" err="1"/>
              <a:t>Owkin's</a:t>
            </a:r>
            <a:r>
              <a:rPr lang="en-US" sz="1400" dirty="0"/>
              <a:t> platforms for seamless feedback collection.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SMS Surveys:</a:t>
            </a:r>
            <a:r>
              <a:rPr lang="en-US" sz="1400" dirty="0"/>
              <a:t> Quick data gathering via mobile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Shareable Links:</a:t>
            </a:r>
            <a:r>
              <a:rPr lang="en-US" sz="1400" dirty="0"/>
              <a:t> Flexible distribution across various platforms.</a:t>
            </a:r>
          </a:p>
          <a:p>
            <a:endParaRPr lang="en-US" sz="1400" dirty="0"/>
          </a:p>
          <a:p>
            <a:r>
              <a:rPr lang="en-US" sz="1400" i="1" dirty="0"/>
              <a:t>Practical Application:</a:t>
            </a:r>
            <a:r>
              <a:rPr lang="en-US" sz="1400" dirty="0"/>
              <a:t> </a:t>
            </a:r>
            <a:r>
              <a:rPr lang="en-US" sz="1400" b="1" dirty="0"/>
              <a:t>Embedding surveys within our internal documentation</a:t>
            </a:r>
            <a:r>
              <a:rPr lang="en-US" sz="1400" dirty="0"/>
              <a:t> allows users to provide immediate feedback on content utility.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10" dirty="0"/>
              <a:t>Confidential</a:t>
            </a:r>
            <a:r>
              <a:rPr spc="35" dirty="0"/>
              <a:t> </a:t>
            </a:r>
            <a:r>
              <a:rPr spc="10" dirty="0"/>
              <a:t>information:</a:t>
            </a:r>
            <a:r>
              <a:rPr spc="35" dirty="0"/>
              <a:t> </a:t>
            </a:r>
            <a:r>
              <a:rPr spc="10" dirty="0"/>
              <a:t>do</a:t>
            </a:r>
            <a:r>
              <a:rPr spc="40" dirty="0"/>
              <a:t> </a:t>
            </a:r>
            <a:r>
              <a:rPr spc="10" dirty="0"/>
              <a:t>not</a:t>
            </a:r>
            <a:r>
              <a:rPr spc="35" dirty="0"/>
              <a:t> </a:t>
            </a:r>
            <a:r>
              <a:rPr spc="10" dirty="0"/>
              <a:t>share</a:t>
            </a:r>
            <a:r>
              <a:rPr spc="40" dirty="0"/>
              <a:t> </a:t>
            </a:r>
            <a:r>
              <a:rPr spc="10" dirty="0"/>
              <a:t>without</a:t>
            </a:r>
            <a:r>
              <a:rPr spc="35" dirty="0"/>
              <a:t> </a:t>
            </a:r>
            <a:r>
              <a:rPr spc="10" dirty="0"/>
              <a:t>written</a:t>
            </a:r>
            <a:r>
              <a:rPr spc="40" dirty="0"/>
              <a:t> </a:t>
            </a:r>
            <a:r>
              <a:rPr spc="10" dirty="0"/>
              <a:t>permission</a:t>
            </a:r>
            <a:r>
              <a:rPr spc="35" dirty="0"/>
              <a:t> </a:t>
            </a:r>
            <a:r>
              <a:rPr spc="10" dirty="0"/>
              <a:t>from</a:t>
            </a:r>
            <a:r>
              <a:rPr spc="35" dirty="0"/>
              <a:t> </a:t>
            </a:r>
            <a:r>
              <a:rPr spc="10" dirty="0"/>
              <a:t>Owkin,</a:t>
            </a:r>
            <a:r>
              <a:rPr spc="40" dirty="0"/>
              <a:t> </a:t>
            </a:r>
            <a:r>
              <a:rPr spc="-20" dirty="0"/>
              <a:t>Inc.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A14C0-C9CE-4BC2-BCD5-891A3FDB1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94" y="1126751"/>
            <a:ext cx="6395706" cy="51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E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1013</Words>
  <Application>Microsoft Office PowerPoint</Application>
  <PresentationFormat>Widescreen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Tahoma</vt:lpstr>
      <vt:lpstr>Office Theme</vt:lpstr>
      <vt:lpstr>SurveySparrow </vt:lpstr>
      <vt:lpstr>Agenda</vt:lpstr>
      <vt:lpstr>Introduction</vt:lpstr>
      <vt:lpstr>Overview of SurveySparrow's Capabilities</vt:lpstr>
      <vt:lpstr>Product Team with SurveySparrow</vt:lpstr>
      <vt:lpstr>Enhancing the Support Team's Efficiency</vt:lpstr>
      <vt:lpstr>Integration with Zendesk and Other Tools</vt:lpstr>
      <vt:lpstr>Advanced Customer Satisfaction Analysis</vt:lpstr>
      <vt:lpstr>Survey Distribution Channels</vt:lpstr>
      <vt:lpstr>Implementation Steps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success: Monthly Support Report - December 2024</dc:title>
  <dc:creator>LM_Win10</dc:creator>
  <cp:lastModifiedBy>Lazar Milicevic</cp:lastModifiedBy>
  <cp:revision>14</cp:revision>
  <dcterms:created xsi:type="dcterms:W3CDTF">2025-01-30T08:33:59Z</dcterms:created>
  <dcterms:modified xsi:type="dcterms:W3CDTF">2025-02-18T14:26:16Z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2025-01-30T00:00:00Z</vt:filetime>
  </property>
  <property fmtid="{D5CDD505-2E9C-101B-9397-08002B2CF9AE}" pid="3" name="Creator">
    <vt:lpwstr>Google</vt:lpwstr>
  </property>
  <property fmtid="{D5CDD505-2E9C-101B-9397-08002B2CF9AE}" pid="4" name="LastSaved">
    <vt:filetime>2025-01-30T00:00:00Z</vt:filetime>
  </property>
</Properties>
</file>